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68" r:id="rId6"/>
    <p:sldId id="262" r:id="rId7"/>
    <p:sldId id="1398" r:id="rId8"/>
    <p:sldId id="1397" r:id="rId9"/>
    <p:sldId id="1399" r:id="rId10"/>
    <p:sldId id="1405" r:id="rId11"/>
    <p:sldId id="1400" r:id="rId12"/>
    <p:sldId id="1401" r:id="rId13"/>
    <p:sldId id="1402" r:id="rId14"/>
    <p:sldId id="1403" r:id="rId15"/>
    <p:sldId id="1404" r:id="rId16"/>
    <p:sldId id="264" r:id="rId17"/>
    <p:sldId id="1406" r:id="rId18"/>
    <p:sldId id="1409" r:id="rId19"/>
    <p:sldId id="1410" r:id="rId20"/>
    <p:sldId id="1396" r:id="rId21"/>
    <p:sldId id="1408" r:id="rId22"/>
    <p:sldId id="1411" r:id="rId23"/>
    <p:sldId id="1412" r:id="rId24"/>
    <p:sldId id="1413" r:id="rId25"/>
  </p:sldIdLst>
  <p:sldSz cx="12192000" cy="6858000"/>
  <p:notesSz cx="6858000" cy="9144000"/>
  <p:custDataLst>
    <p:tags r:id="rId28"/>
  </p:custDataLst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702DE48-4C65-E0D5-5A2F-FF69B7472F14}" name="Anwald, Brigitte (ADV MK&amp;CM)" initials="AB(M" userId="S::brigitte.anwald@siemens.com::2adad50d-3d0e-43b0-8749-34a4c01a9057" providerId="AD"/>
  <p188:author id="{FC135587-5B6E-3ACB-445A-85C0B6FDB11B}" name="Denny Welle" initials="DW" userId="S::denwelle1@publicisgroupe.net::08b00602-60fa-48c3-96fb-06a947b67cdf" providerId="AD"/>
  <p188:author id="{E6570094-10E2-8E74-5CB3-92478BD79E1F}" name="Heilmaier, Edith (ADV C OPS PRO GV)" initials="HE(COPG" userId="S::edith.heilmaier@siemens.com::c44f7b01-61b9-4739-9148-15ad6b15e0bf" providerId="AD"/>
  <p188:author id="{33550BA7-356F-0B36-88BE-BC960DFF2746}" name="Hua, Jing (ADV C OPS PRO GV)" initials="HJ(COPG" userId="S::jing.hua@siemens.com::8dbc4c5d-224d-4e9e-8cd2-d267889f65a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8"/>
    <a:srgbClr val="FFFFFF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0FCAB4-0F48-490B-96AB-E18870E7E3B2}" v="1" dt="2023-07-25T05:55:10.844"/>
  </p1510:revLst>
</p1510:revInfo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662" autoAdjust="0"/>
  </p:normalViewPr>
  <p:slideViewPr>
    <p:cSldViewPr snapToGrid="0" showGuides="1">
      <p:cViewPr varScale="1">
        <p:scale>
          <a:sx n="63" d="100"/>
          <a:sy n="63" d="100"/>
        </p:scale>
        <p:origin x="764" y="56"/>
      </p:cViewPr>
      <p:guideLst/>
    </p:cSldViewPr>
  </p:slideViewPr>
  <p:outlineViewPr>
    <p:cViewPr>
      <p:scale>
        <a:sx n="33" d="100"/>
        <a:sy n="33" d="100"/>
      </p:scale>
      <p:origin x="0" y="-59995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35" d="100"/>
          <a:sy n="135" d="100"/>
        </p:scale>
        <p:origin x="616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1"/>
                </a:solidFill>
                <a:latin typeface="+mn-lt"/>
              </a:rPr>
              <a:t>9/27/2023</a:t>
            </a:fld>
            <a:endParaRPr lang="en-US" sz="105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tx1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tx1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9/27/2023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b="1"/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419A0BD7-AB76-90CD-049F-067FFA855A2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480249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19A0BD7-AB76-90CD-049F-067FFA855A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pt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 b="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size 32 pt, in case of single line heading, move subhead to the orange grid line</a:t>
            </a:r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Advanta 2023 | Author | Department | YYYY-MM-DD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6742D93-F021-173F-B5D5-7852031CBE44}"/>
              </a:ext>
            </a:extLst>
          </p:cNvPr>
          <p:cNvSpPr txBox="1">
            <a:spLocks/>
          </p:cNvSpPr>
          <p:nvPr userDrawn="1"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70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orient="horz" pos="16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D61995EF-DCE2-0F37-5059-5A94A4484E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2383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61995EF-DCE2-0F37-5059-5A94A4484E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4023840"/>
            <a:ext cx="9287638" cy="1477328"/>
          </a:xfrm>
          <a:noFill/>
        </p:spPr>
        <p:txBody>
          <a:bodyPr vert="horz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501168"/>
            <a:ext cx="9288000" cy="666270"/>
          </a:xfrm>
          <a:prstGeom prst="rect">
            <a:avLst/>
          </a:prstGeom>
        </p:spPr>
        <p:txBody>
          <a:bodyPr lIns="0" tIns="108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size 18 pt</a:t>
            </a:r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-1"/>
            <a:ext cx="12192000" cy="3502025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Advanta 20XX | Author | Department | YYYY-MM-DD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18CA72E-8F5C-55E4-69EC-EDC284BC0ECA}"/>
              </a:ext>
            </a:extLst>
          </p:cNvPr>
          <p:cNvSpPr txBox="1"/>
          <p:nvPr userDrawn="1"/>
        </p:nvSpPr>
        <p:spPr>
          <a:xfrm>
            <a:off x="411163" y="3687978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89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C692B1F1-424E-770E-72FC-85149EFC66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3538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692B1F1-424E-770E-72FC-85149EFC66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4023840"/>
            <a:ext cx="9287638" cy="1231106"/>
          </a:xfrm>
          <a:noFill/>
        </p:spPr>
        <p:txBody>
          <a:bodyPr vert="horz"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4946"/>
            <a:ext cx="9288000" cy="912492"/>
          </a:xfrm>
          <a:prstGeom prst="rect">
            <a:avLst/>
          </a:prstGeom>
        </p:spPr>
        <p:txBody>
          <a:bodyPr lIns="0" tIns="108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Advanta 20XX | Author | Department | YYYY-MM-DD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C7462F3-E6AE-EE64-AD91-6AD9038F5E69}"/>
              </a:ext>
            </a:extLst>
          </p:cNvPr>
          <p:cNvSpPr txBox="1"/>
          <p:nvPr userDrawn="1"/>
        </p:nvSpPr>
        <p:spPr>
          <a:xfrm>
            <a:off x="411163" y="3687978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F827D6C0-1147-892B-D323-179221F9F2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4033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827D6C0-1147-892B-D323-179221F9F2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4023840"/>
            <a:ext cx="9287638" cy="1661993"/>
          </a:xfrm>
          <a:noFill/>
        </p:spPr>
        <p:txBody>
          <a:bodyPr vert="horz"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685833"/>
            <a:ext cx="9288000" cy="481604"/>
          </a:xfrm>
          <a:prstGeom prst="rect">
            <a:avLst/>
          </a:prstGeom>
        </p:spPr>
        <p:txBody>
          <a:bodyPr lIns="0" tIns="108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size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Advanta 20XX | Author | Department | YYYY-MM-DD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82AFAD1-9E8A-F8AF-8103-4502954217CE}"/>
              </a:ext>
            </a:extLst>
          </p:cNvPr>
          <p:cNvSpPr txBox="1"/>
          <p:nvPr userDrawn="1"/>
        </p:nvSpPr>
        <p:spPr>
          <a:xfrm>
            <a:off x="411163" y="3687978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2B407C3A-71AF-0EDC-0891-744D27C26FC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4653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B407C3A-71AF-0EDC-0891-744D27C26F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vert="horz" rIns="0" bIns="0" anchor="t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size 32 pt, in case of single line heading, move subhead to the orange grid line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06F1771-7F4C-385E-3CEA-5F6E1868100D}"/>
              </a:ext>
            </a:extLst>
          </p:cNvPr>
          <p:cNvSpPr txBox="1">
            <a:spLocks/>
          </p:cNvSpPr>
          <p:nvPr userDrawn="1"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orient="horz" pos="168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6482FFF-2458-7106-44C8-0CB853E8FD29}"/>
              </a:ext>
            </a:extLst>
          </p:cNvPr>
          <p:cNvGraphicFramePr>
            <a:graphicFrameLocks noGrp="1" noDrilldown="1" noChangeAspect="1" noMove="1" noResize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62637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6482FFF-2458-7106-44C8-0CB853E8FD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vert="horz" rIns="0" bIns="0" anchor="t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size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65CB53B-B792-2FC8-7A3F-BB23EE94F7AF}"/>
              </a:ext>
            </a:extLst>
          </p:cNvPr>
          <p:cNvSpPr txBox="1"/>
          <p:nvPr userDrawn="1"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29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82A1EF18-0A82-F75C-59B8-BC8FEAE3366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739310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2A1EF18-0A82-F75C-59B8-BC8FEAE336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AA2DC6C-0B85-F038-7717-917288F2F245}"/>
              </a:ext>
            </a:extLst>
          </p:cNvPr>
          <p:cNvSpPr txBox="1"/>
          <p:nvPr userDrawn="1"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B532776-2B96-D606-0626-5514B2A91A6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543460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B532776-2B96-D606-0626-5514B2A91A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9D29AE8C-B62E-87BE-CD53-940B067852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301260" y="0"/>
            <a:ext cx="6890740" cy="6858000"/>
          </a:xfrm>
          <a:custGeom>
            <a:avLst/>
            <a:gdLst>
              <a:gd name="connsiteX0" fmla="*/ 2565370 w 6890740"/>
              <a:gd name="connsiteY0" fmla="*/ 0 h 6858000"/>
              <a:gd name="connsiteX1" fmla="*/ 6890740 w 6890740"/>
              <a:gd name="connsiteY1" fmla="*/ 0 h 6858000"/>
              <a:gd name="connsiteX2" fmla="*/ 6890740 w 6890740"/>
              <a:gd name="connsiteY2" fmla="*/ 6858000 h 6858000"/>
              <a:gd name="connsiteX3" fmla="*/ 0 w 68907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0740" h="6858000">
                <a:moveTo>
                  <a:pt x="2565370" y="0"/>
                </a:moveTo>
                <a:lnTo>
                  <a:pt x="6890740" y="0"/>
                </a:lnTo>
                <a:lnTo>
                  <a:pt x="689074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5903912" cy="576000"/>
          </a:xfr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0"/>
            </a:lvl3pPr>
            <a:lvl4pPr marL="0" indent="0">
              <a:spcAft>
                <a:spcPts val="600"/>
              </a:spcAft>
              <a:buClr>
                <a:schemeClr val="tx1"/>
              </a:buClr>
              <a:buNone/>
              <a:tabLst>
                <a:tab pos="5902325" algn="r"/>
              </a:tabLst>
              <a:defRPr sz="1600"/>
            </a:lvl4pPr>
            <a:lvl5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0"/>
            </a:lvl5pPr>
            <a:lvl6pPr marL="360000" indent="-1800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5902325" algn="r"/>
              </a:tabLst>
              <a:defRPr sz="1600"/>
            </a:lvl6pPr>
            <a:lvl7pPr marL="0" indent="0">
              <a:spcAft>
                <a:spcPts val="600"/>
              </a:spcAft>
              <a:buClr>
                <a:schemeClr val="tx1"/>
              </a:buClr>
              <a:buNone/>
              <a:tabLst>
                <a:tab pos="5902325" algn="r"/>
              </a:tabLst>
              <a:defRPr sz="1400" b="0"/>
            </a:lvl7pPr>
            <a:lvl8pPr marL="180000" indent="-1800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5902325" algn="r"/>
              </a:tabLst>
              <a:defRPr sz="14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400" b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sp>
        <p:nvSpPr>
          <p:cNvPr id="18" name="Siemens Logo">
            <a:extLst>
              <a:ext uri="{FF2B5EF4-FFF2-40B4-BE49-F238E27FC236}">
                <a16:creationId xmlns:a16="http://schemas.microsoft.com/office/drawing/2014/main" id="{7D7EFD2C-7425-FB08-8812-60BD54E1D2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10635188" y="6418800"/>
            <a:ext cx="1152000" cy="183168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de-D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461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Sa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B532776-2B96-D606-0626-5514B2A91A6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49832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B532776-2B96-D606-0626-5514B2A91A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9D29AE8C-B62E-87BE-CD53-940B067852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301260" y="0"/>
            <a:ext cx="6890740" cy="6858000"/>
          </a:xfrm>
          <a:custGeom>
            <a:avLst/>
            <a:gdLst>
              <a:gd name="connsiteX0" fmla="*/ 2565370 w 6890740"/>
              <a:gd name="connsiteY0" fmla="*/ 0 h 6858000"/>
              <a:gd name="connsiteX1" fmla="*/ 6890740 w 6890740"/>
              <a:gd name="connsiteY1" fmla="*/ 0 h 6858000"/>
              <a:gd name="connsiteX2" fmla="*/ 6890740 w 6890740"/>
              <a:gd name="connsiteY2" fmla="*/ 6858000 h 6858000"/>
              <a:gd name="connsiteX3" fmla="*/ 0 w 68907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0740" h="6858000">
                <a:moveTo>
                  <a:pt x="2565370" y="0"/>
                </a:moveTo>
                <a:lnTo>
                  <a:pt x="6890740" y="0"/>
                </a:lnTo>
                <a:lnTo>
                  <a:pt x="689074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5903912" cy="576000"/>
          </a:xfrm>
        </p:spPr>
        <p:txBody>
          <a:bodyPr vert="horz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>
                <a:solidFill>
                  <a:schemeClr val="bg1"/>
                </a:solidFill>
              </a:defRPr>
            </a:lvl1pPr>
            <a:lvl2pPr>
              <a:spcAft>
                <a:spcPts val="900"/>
              </a:spcAft>
              <a:buClr>
                <a:schemeClr val="accent1"/>
              </a:buClr>
              <a:tabLst>
                <a:tab pos="5902325" algn="r"/>
              </a:tabLst>
              <a:defRPr>
                <a:solidFill>
                  <a:schemeClr val="bg1"/>
                </a:solidFill>
              </a:defRPr>
            </a:lvl2pPr>
            <a:lvl3pPr marL="360000">
              <a:spcAft>
                <a:spcPts val="900"/>
              </a:spcAft>
              <a:buClr>
                <a:schemeClr val="accent1"/>
              </a:buClr>
              <a:tabLst>
                <a:tab pos="5902325" algn="r"/>
              </a:tabLst>
              <a:defRPr b="0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Clr>
                <a:schemeClr val="accent1"/>
              </a:buClr>
              <a:buNone/>
              <a:tabLst>
                <a:tab pos="5902325" algn="r"/>
              </a:tabLst>
              <a:defRPr sz="1600" b="0">
                <a:solidFill>
                  <a:schemeClr val="bg1"/>
                </a:solidFill>
              </a:defRPr>
            </a:lvl4pPr>
            <a:lvl5pPr marL="180000">
              <a:spcAft>
                <a:spcPts val="600"/>
              </a:spcAft>
              <a:buClr>
                <a:schemeClr val="accent1"/>
              </a:buClr>
              <a:tabLst>
                <a:tab pos="5902325" algn="r"/>
              </a:tabLst>
              <a:defRPr sz="1600" b="0">
                <a:solidFill>
                  <a:schemeClr val="bg1"/>
                </a:solidFill>
              </a:defRPr>
            </a:lvl5pPr>
            <a:lvl6pPr marL="360000" indent="-1800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902325" algn="r"/>
              </a:tabLst>
              <a:defRPr sz="1600" b="0">
                <a:solidFill>
                  <a:schemeClr val="bg1"/>
                </a:solidFill>
              </a:defRPr>
            </a:lvl6pPr>
            <a:lvl7pPr marL="0" indent="0">
              <a:spcAft>
                <a:spcPts val="600"/>
              </a:spcAft>
              <a:buClr>
                <a:schemeClr val="accent1"/>
              </a:buClr>
              <a:buNone/>
              <a:tabLst>
                <a:tab pos="5902325" algn="r"/>
              </a:tabLst>
              <a:defRPr sz="1400" b="0">
                <a:solidFill>
                  <a:schemeClr val="bg1"/>
                </a:solidFill>
              </a:defRPr>
            </a:lvl7pPr>
            <a:lvl8pPr marL="180000" indent="-1800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902325" algn="r"/>
              </a:tabLst>
              <a:defRPr sz="1400" b="0">
                <a:solidFill>
                  <a:schemeClr val="bg1"/>
                </a:solidFill>
              </a:defRPr>
            </a:lvl8pPr>
            <a:lvl9pPr marL="360000">
              <a:spcAft>
                <a:spcPts val="600"/>
              </a:spcAft>
              <a:buClr>
                <a:schemeClr val="accent1"/>
              </a:buClr>
              <a:tabLst>
                <a:tab pos="5902325" algn="r"/>
              </a:tabLst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  <p:sp>
        <p:nvSpPr>
          <p:cNvPr id="18" name="Siemens Logo">
            <a:extLst>
              <a:ext uri="{FF2B5EF4-FFF2-40B4-BE49-F238E27FC236}">
                <a16:creationId xmlns:a16="http://schemas.microsoft.com/office/drawing/2014/main" id="{7D7EFD2C-7425-FB08-8812-60BD54E1D2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10635188" y="6418800"/>
            <a:ext cx="1152000" cy="183168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de-D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22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CA9731D-7513-FDD2-34FE-AFC5B0DDE42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236886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CA9731D-7513-FDD2-34FE-AFC5B0DDE4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size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Advanta 2023 | Author | Department | YYYY-MM-DD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86E6E5-4263-5533-0969-DDBDC85A8A36}"/>
              </a:ext>
            </a:extLst>
          </p:cNvPr>
          <p:cNvSpPr txBox="1">
            <a:spLocks/>
          </p:cNvSpPr>
          <p:nvPr userDrawn="1"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B532776-2B96-D606-0626-5514B2A91A6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49832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B532776-2B96-D606-0626-5514B2A91A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9D29AE8C-B62E-87BE-CD53-940B067852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301260" y="0"/>
            <a:ext cx="6890740" cy="6858000"/>
          </a:xfrm>
          <a:custGeom>
            <a:avLst/>
            <a:gdLst>
              <a:gd name="connsiteX0" fmla="*/ 2565370 w 6890740"/>
              <a:gd name="connsiteY0" fmla="*/ 0 h 6858000"/>
              <a:gd name="connsiteX1" fmla="*/ 6890740 w 6890740"/>
              <a:gd name="connsiteY1" fmla="*/ 0 h 6858000"/>
              <a:gd name="connsiteX2" fmla="*/ 6890740 w 6890740"/>
              <a:gd name="connsiteY2" fmla="*/ 6858000 h 6858000"/>
              <a:gd name="connsiteX3" fmla="*/ 0 w 68907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0740" h="6858000">
                <a:moveTo>
                  <a:pt x="2565370" y="0"/>
                </a:moveTo>
                <a:lnTo>
                  <a:pt x="6890740" y="0"/>
                </a:lnTo>
                <a:lnTo>
                  <a:pt x="689074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5903912" cy="576000"/>
          </a:xfrm>
        </p:spPr>
        <p:txBody>
          <a:bodyPr vert="horz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>
                <a:solidFill>
                  <a:schemeClr val="bg1"/>
                </a:solidFill>
              </a:defRPr>
            </a:lvl1pPr>
            <a:lvl2pPr>
              <a:spcAft>
                <a:spcPts val="900"/>
              </a:spcAft>
              <a:buClr>
                <a:schemeClr val="accent1"/>
              </a:buClr>
              <a:tabLst>
                <a:tab pos="5902325" algn="r"/>
              </a:tabLst>
              <a:defRPr>
                <a:solidFill>
                  <a:schemeClr val="bg1"/>
                </a:solidFill>
              </a:defRPr>
            </a:lvl2pPr>
            <a:lvl3pPr marL="360000">
              <a:spcAft>
                <a:spcPts val="900"/>
              </a:spcAft>
              <a:buClr>
                <a:schemeClr val="accent1"/>
              </a:buClr>
              <a:tabLst>
                <a:tab pos="5902325" algn="r"/>
              </a:tabLst>
              <a:defRPr b="0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Clr>
                <a:schemeClr val="accent1"/>
              </a:buClr>
              <a:buNone/>
              <a:tabLst>
                <a:tab pos="5902325" algn="r"/>
              </a:tabLst>
              <a:defRPr sz="1600" b="0">
                <a:solidFill>
                  <a:schemeClr val="bg1"/>
                </a:solidFill>
              </a:defRPr>
            </a:lvl4pPr>
            <a:lvl5pPr marL="180000">
              <a:spcAft>
                <a:spcPts val="600"/>
              </a:spcAft>
              <a:buClr>
                <a:schemeClr val="accent1"/>
              </a:buClr>
              <a:tabLst>
                <a:tab pos="5902325" algn="r"/>
              </a:tabLst>
              <a:defRPr sz="1600" b="0">
                <a:solidFill>
                  <a:schemeClr val="bg1"/>
                </a:solidFill>
              </a:defRPr>
            </a:lvl5pPr>
            <a:lvl6pPr marL="360000" indent="-1800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902325" algn="r"/>
              </a:tabLst>
              <a:defRPr sz="1600">
                <a:solidFill>
                  <a:schemeClr val="bg1"/>
                </a:solidFill>
              </a:defRPr>
            </a:lvl6pPr>
            <a:lvl7pPr marL="0" indent="0">
              <a:spcAft>
                <a:spcPts val="600"/>
              </a:spcAft>
              <a:buClr>
                <a:schemeClr val="accent1"/>
              </a:buClr>
              <a:buNone/>
              <a:tabLst>
                <a:tab pos="5902325" algn="r"/>
              </a:tabLst>
              <a:defRPr sz="1400" b="0">
                <a:solidFill>
                  <a:schemeClr val="bg1"/>
                </a:solidFill>
              </a:defRPr>
            </a:lvl7pPr>
            <a:lvl8pPr marL="180000" indent="-1800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902325" algn="r"/>
              </a:tabLst>
              <a:defRPr sz="1400" b="0">
                <a:solidFill>
                  <a:schemeClr val="bg1"/>
                </a:solidFill>
              </a:defRPr>
            </a:lvl8pPr>
            <a:lvl9pPr marL="360000">
              <a:spcAft>
                <a:spcPts val="600"/>
              </a:spcAft>
              <a:buClr>
                <a:schemeClr val="accent1"/>
              </a:buClr>
              <a:tabLst>
                <a:tab pos="5902325" algn="r"/>
              </a:tabLst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  <p:sp>
        <p:nvSpPr>
          <p:cNvPr id="18" name="Siemens Logo">
            <a:extLst>
              <a:ext uri="{FF2B5EF4-FFF2-40B4-BE49-F238E27FC236}">
                <a16:creationId xmlns:a16="http://schemas.microsoft.com/office/drawing/2014/main" id="{7D7EFD2C-7425-FB08-8812-60BD54E1D2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10635188" y="6418800"/>
            <a:ext cx="1152000" cy="183168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de-D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53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 Pe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hink-cell data - do not delete" hidden="1">
            <a:extLst>
              <a:ext uri="{FF2B5EF4-FFF2-40B4-BE49-F238E27FC236}">
                <a16:creationId xmlns:a16="http://schemas.microsoft.com/office/drawing/2014/main" id="{C24F436D-0A4B-9F58-F175-5826DA31140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0209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4F436D-0A4B-9F58-F175-5826DA3114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hteck 14">
            <a:extLst>
              <a:ext uri="{FF2B5EF4-FFF2-40B4-BE49-F238E27FC236}">
                <a16:creationId xmlns:a16="http://schemas.microsoft.com/office/drawing/2014/main" id="{9DD66560-C769-8BE8-6D56-B05C3E736623}"/>
              </a:ext>
            </a:extLst>
          </p:cNvPr>
          <p:cNvSpPr>
            <a:spLocks/>
          </p:cNvSpPr>
          <p:nvPr userDrawn="1"/>
        </p:nvSpPr>
        <p:spPr bwMode="white">
          <a:xfrm>
            <a:off x="0" y="0"/>
            <a:ext cx="12192000" cy="6167438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vert="horz"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C36D4BFF-F493-E52F-A8D3-E561FD60622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22173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36D4BFF-F493-E52F-A8D3-E561FD6062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A65988D2-09E5-E17F-45C5-DC8F1C779C51}"/>
              </a:ext>
            </a:extLst>
          </p:cNvPr>
          <p:cNvSpPr>
            <a:spLocks/>
          </p:cNvSpPr>
          <p:nvPr userDrawn="1"/>
        </p:nvSpPr>
        <p:spPr bwMode="white">
          <a:xfrm>
            <a:off x="0" y="0"/>
            <a:ext cx="12192000" cy="61674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vert="horz"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67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267468AA-9FF6-CDCE-9EC1-2E329A0C6AC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585817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67468AA-9FF6-CDCE-9EC1-2E329A0C6A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9FD6A285-F89A-1F9C-190A-C570F0C13E50}"/>
              </a:ext>
            </a:extLst>
          </p:cNvPr>
          <p:cNvSpPr>
            <a:spLocks/>
          </p:cNvSpPr>
          <p:nvPr userDrawn="1"/>
        </p:nvSpPr>
        <p:spPr bwMode="white">
          <a:xfrm>
            <a:off x="0" y="0"/>
            <a:ext cx="12192000" cy="61674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vert="horz"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33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934E26F6-3FEE-17B4-333B-9D37F59FE2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79465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34E26F6-3FEE-17B4-333B-9D37F59FE2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Advanta 2023 | Author | Department | YYYY-MM-DD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0773108-6097-E564-2D98-F37640A70705}"/>
              </a:ext>
            </a:extLst>
          </p:cNvPr>
          <p:cNvSpPr txBox="1">
            <a:spLocks/>
          </p:cNvSpPr>
          <p:nvPr userDrawn="1"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 Pe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CDB3873-636D-DB28-42F2-AC712DDF364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062552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CDB3873-636D-DB28-42F2-AC712DDF36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E9BE8B91-3AD5-EB22-75C3-25B49B612DF4}"/>
              </a:ext>
            </a:extLst>
          </p:cNvPr>
          <p:cNvSpPr>
            <a:spLocks/>
          </p:cNvSpPr>
          <p:nvPr userDrawn="1"/>
        </p:nvSpPr>
        <p:spPr bwMode="white">
          <a:xfrm>
            <a:off x="0" y="0"/>
            <a:ext cx="12192000" cy="6167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3" name="Bildplatzhalter 12" descr="Thematic picture – please describe further">
            <a:extLst>
              <a:ext uri="{FF2B5EF4-FFF2-40B4-BE49-F238E27FC236}">
                <a16:creationId xmlns:a16="http://schemas.microsoft.com/office/drawing/2014/main" id="{DB8EAE19-1554-F94C-4D76-C4D3F7AD1F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797800" cy="6167438"/>
          </a:xfrm>
          <a:custGeom>
            <a:avLst/>
            <a:gdLst>
              <a:gd name="connsiteX0" fmla="*/ 0 w 7797800"/>
              <a:gd name="connsiteY0" fmla="*/ 0 h 6167438"/>
              <a:gd name="connsiteX1" fmla="*/ 7797800 w 7797800"/>
              <a:gd name="connsiteY1" fmla="*/ 0 h 6167438"/>
              <a:gd name="connsiteX2" fmla="*/ 5490747 w 7797800"/>
              <a:gd name="connsiteY2" fmla="*/ 6167438 h 6167438"/>
              <a:gd name="connsiteX3" fmla="*/ 0 w 7797800"/>
              <a:gd name="connsiteY3" fmla="*/ 6167438 h 616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97800" h="6167438">
                <a:moveTo>
                  <a:pt x="0" y="0"/>
                </a:moveTo>
                <a:lnTo>
                  <a:pt x="7797800" y="0"/>
                </a:lnTo>
                <a:lnTo>
                  <a:pt x="5490747" y="6167438"/>
                </a:lnTo>
                <a:lnTo>
                  <a:pt x="0" y="6167438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C10F9E1-F99E-0873-BBCA-576C1477C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054100"/>
            <a:ext cx="3744000" cy="51127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62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CDB3873-636D-DB28-42F2-AC712DDF364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7449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CDB3873-636D-DB28-42F2-AC712DDF36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E9BE8B91-3AD5-EB22-75C3-25B49B612DF4}"/>
              </a:ext>
            </a:extLst>
          </p:cNvPr>
          <p:cNvSpPr>
            <a:spLocks/>
          </p:cNvSpPr>
          <p:nvPr userDrawn="1"/>
        </p:nvSpPr>
        <p:spPr bwMode="white">
          <a:xfrm>
            <a:off x="0" y="0"/>
            <a:ext cx="12192000" cy="61674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5" name="Bildplatzhalter 14" descr="Thematic picture – please describe further">
            <a:extLst>
              <a:ext uri="{FF2B5EF4-FFF2-40B4-BE49-F238E27FC236}">
                <a16:creationId xmlns:a16="http://schemas.microsoft.com/office/drawing/2014/main" id="{8E252A13-DC37-9FB2-F00A-C774AD6C38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1" y="0"/>
            <a:ext cx="9393237" cy="6167438"/>
          </a:xfrm>
          <a:custGeom>
            <a:avLst/>
            <a:gdLst>
              <a:gd name="connsiteX0" fmla="*/ 0 w 9393237"/>
              <a:gd name="connsiteY0" fmla="*/ 0 h 6167438"/>
              <a:gd name="connsiteX1" fmla="*/ 1595437 w 9393237"/>
              <a:gd name="connsiteY1" fmla="*/ 0 h 6167438"/>
              <a:gd name="connsiteX2" fmla="*/ 7797800 w 9393237"/>
              <a:gd name="connsiteY2" fmla="*/ 0 h 6167438"/>
              <a:gd name="connsiteX3" fmla="*/ 9393237 w 9393237"/>
              <a:gd name="connsiteY3" fmla="*/ 0 h 6167438"/>
              <a:gd name="connsiteX4" fmla="*/ 7086184 w 9393237"/>
              <a:gd name="connsiteY4" fmla="*/ 6167438 h 6167438"/>
              <a:gd name="connsiteX5" fmla="*/ 5490747 w 9393237"/>
              <a:gd name="connsiteY5" fmla="*/ 6167438 h 6167438"/>
              <a:gd name="connsiteX6" fmla="*/ 1595437 w 9393237"/>
              <a:gd name="connsiteY6" fmla="*/ 6167438 h 6167438"/>
              <a:gd name="connsiteX7" fmla="*/ 0 w 9393237"/>
              <a:gd name="connsiteY7" fmla="*/ 6167438 h 616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93237" h="6167438">
                <a:moveTo>
                  <a:pt x="0" y="0"/>
                </a:moveTo>
                <a:lnTo>
                  <a:pt x="1595437" y="0"/>
                </a:lnTo>
                <a:lnTo>
                  <a:pt x="7797800" y="0"/>
                </a:lnTo>
                <a:lnTo>
                  <a:pt x="9393237" y="0"/>
                </a:lnTo>
                <a:lnTo>
                  <a:pt x="7086184" y="6167438"/>
                </a:lnTo>
                <a:lnTo>
                  <a:pt x="5490747" y="6167438"/>
                </a:lnTo>
                <a:lnTo>
                  <a:pt x="1595437" y="6167438"/>
                </a:lnTo>
                <a:lnTo>
                  <a:pt x="0" y="6167438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F156A745-D3D9-3068-B371-CC6DBB86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4839631"/>
            <a:ext cx="3744000" cy="96744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23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43D2313B-0374-0B8E-AB82-26CC49FD40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918094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3D2313B-0374-0B8E-AB82-26CC49FD40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BD8A9896-8801-6D5D-B94E-85F7F12297A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49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3F9EC120-B4F3-FF32-5965-7D18BDA3C2A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42546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F9EC120-B4F3-FF32-5965-7D18BDA3C2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Siemens Logo" descr="Siemens logo">
            <a:extLst>
              <a:ext uri="{FF2B5EF4-FFF2-40B4-BE49-F238E27FC236}">
                <a16:creationId xmlns:a16="http://schemas.microsoft.com/office/drawing/2014/main" id="{6C2B374D-7F3A-088C-4340-934971BE71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5188" y="6366627"/>
            <a:ext cx="1512000" cy="240408"/>
          </a:xfrm>
          <a:prstGeom prst="rect">
            <a:avLst/>
          </a:prstGeom>
        </p:spPr>
      </p:pic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Advanta 20XX | Author | Department | YYYY-MM-DD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A83BAE-973F-3D60-4EB4-3040EB853B2A}"/>
              </a:ext>
            </a:extLst>
          </p:cNvPr>
          <p:cNvSpPr txBox="1"/>
          <p:nvPr userDrawn="1"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size 32 pt, in case of single line heading, move subhead to the orange grid line</a:t>
            </a:r>
          </a:p>
        </p:txBody>
      </p:sp>
    </p:spTree>
    <p:extLst>
      <p:ext uri="{BB962C8B-B14F-4D97-AF65-F5344CB8AC3E}">
        <p14:creationId xmlns:p14="http://schemas.microsoft.com/office/powerpoint/2010/main" val="244145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orient="horz" pos="168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38A78A7-B6E7-31A6-5222-A33073BB8B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8649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38A78A7-B6E7-31A6-5222-A33073BB8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 vert="horz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CDF7B5B8-45D0-DCDA-12CD-B1F9876F22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6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accent2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accent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5DA43FFF-F0A5-79F9-D580-DCD4103D31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26880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DA43FFF-F0A5-79F9-D580-DCD4103D3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vert="horz"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0DBA1919-A005-3B0B-0836-B85FEBC410A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709224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DBA1919-A005-3B0B-0836-B85FEBC410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vert="horz"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14">
            <a:extLst>
              <a:ext uri="{FF2B5EF4-FFF2-40B4-BE49-F238E27FC236}">
                <a16:creationId xmlns:a16="http://schemas.microsoft.com/office/drawing/2014/main" id="{F2EB38F5-E11F-B2AA-C37C-A2F8BAE648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301260" y="0"/>
            <a:ext cx="6890740" cy="6858000"/>
          </a:xfrm>
          <a:custGeom>
            <a:avLst/>
            <a:gdLst>
              <a:gd name="connsiteX0" fmla="*/ 2565370 w 6890740"/>
              <a:gd name="connsiteY0" fmla="*/ 0 h 6858000"/>
              <a:gd name="connsiteX1" fmla="*/ 6890740 w 6890740"/>
              <a:gd name="connsiteY1" fmla="*/ 0 h 6858000"/>
              <a:gd name="connsiteX2" fmla="*/ 6890740 w 6890740"/>
              <a:gd name="connsiteY2" fmla="*/ 6858000 h 6858000"/>
              <a:gd name="connsiteX3" fmla="*/ 0 w 68907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0740" h="6858000">
                <a:moveTo>
                  <a:pt x="2565370" y="0"/>
                </a:moveTo>
                <a:lnTo>
                  <a:pt x="6890740" y="0"/>
                </a:lnTo>
                <a:lnTo>
                  <a:pt x="689074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Thematic picture</a:t>
            </a:r>
          </a:p>
        </p:txBody>
      </p:sp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08764848-09F9-9FD7-1BD3-FBAD2C7FAE0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86301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8764848-09F9-9FD7-1BD3-FBAD2C7FAE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5729143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Key message, </a:t>
            </a:r>
            <a:br>
              <a:rPr lang="en-US" dirty="0"/>
            </a:br>
            <a:r>
              <a:rPr lang="en-US" dirty="0"/>
              <a:t>Arial Regular, 40 pt,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4" y="3876675"/>
            <a:ext cx="5729143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0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Advanta 20XX | Author | Department | YYYY-MM-DD</a:t>
            </a:r>
          </a:p>
        </p:txBody>
      </p:sp>
      <p:sp>
        <p:nvSpPr>
          <p:cNvPr id="16" name="Siemens Logo">
            <a:extLst>
              <a:ext uri="{FF2B5EF4-FFF2-40B4-BE49-F238E27FC236}">
                <a16:creationId xmlns:a16="http://schemas.microsoft.com/office/drawing/2014/main" id="{710EBED6-F1B4-D295-B051-9F1D4BDCF1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10635188" y="6415638"/>
            <a:ext cx="1152000" cy="1836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de-D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654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14">
            <a:extLst>
              <a:ext uri="{FF2B5EF4-FFF2-40B4-BE49-F238E27FC236}">
                <a16:creationId xmlns:a16="http://schemas.microsoft.com/office/drawing/2014/main" id="{BC477578-7631-C400-D4CD-AA7FE0DA53F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301260" y="0"/>
            <a:ext cx="6890740" cy="6858000"/>
          </a:xfrm>
          <a:custGeom>
            <a:avLst/>
            <a:gdLst>
              <a:gd name="connsiteX0" fmla="*/ 2565370 w 6890740"/>
              <a:gd name="connsiteY0" fmla="*/ 0 h 6858000"/>
              <a:gd name="connsiteX1" fmla="*/ 6890740 w 6890740"/>
              <a:gd name="connsiteY1" fmla="*/ 0 h 6858000"/>
              <a:gd name="connsiteX2" fmla="*/ 6890740 w 6890740"/>
              <a:gd name="connsiteY2" fmla="*/ 6858000 h 6858000"/>
              <a:gd name="connsiteX3" fmla="*/ 0 w 68907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0740" h="6858000">
                <a:moveTo>
                  <a:pt x="2565370" y="0"/>
                </a:moveTo>
                <a:lnTo>
                  <a:pt x="6890740" y="0"/>
                </a:lnTo>
                <a:lnTo>
                  <a:pt x="689074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Thematic picture</a:t>
            </a:r>
          </a:p>
        </p:txBody>
      </p:sp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08764848-09F9-9FD7-1BD3-FBAD2C7FAE0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5227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8764848-09F9-9FD7-1BD3-FBAD2C7FAE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5729143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message, </a:t>
            </a:r>
            <a:br>
              <a:rPr lang="en-US" dirty="0"/>
            </a:br>
            <a:r>
              <a:rPr lang="en-US" dirty="0"/>
              <a:t>Arial Regular, 40 pt,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4" y="3876675"/>
            <a:ext cx="5729143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000">
                <a:solidFill>
                  <a:schemeClr val="bg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  <p:sp>
        <p:nvSpPr>
          <p:cNvPr id="6" name="Siemens Logo">
            <a:extLst>
              <a:ext uri="{FF2B5EF4-FFF2-40B4-BE49-F238E27FC236}">
                <a16:creationId xmlns:a16="http://schemas.microsoft.com/office/drawing/2014/main" id="{C02C54E2-895D-C70C-C442-B3ADBDCD0E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10635188" y="6415638"/>
            <a:ext cx="1152000" cy="1836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de-D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2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269EB34C-C8E7-0665-7C30-22E76CD29D9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49771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69EB34C-C8E7-0665-7C30-22E76CD29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vert="horz"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4pPr>
            <a:lvl5pPr marL="144000" indent="-144000" algn="l"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88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E276540B-DE0F-BA63-B30B-FA8AE1B1E0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84153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276540B-DE0F-BA63-B30B-FA8AE1B1E0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</a:t>
            </a:r>
            <a:br>
              <a:rPr lang="en-US" dirty="0"/>
            </a:br>
            <a:r>
              <a:rPr lang="en-US" dirty="0"/>
              <a:t>60 pt, 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size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Advanta 20XX | Author | Department | YYYY-MM-DD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7839D8F-D310-9EA1-0A9E-8A7C6DC3286D}"/>
              </a:ext>
            </a:extLst>
          </p:cNvPr>
          <p:cNvSpPr txBox="1"/>
          <p:nvPr userDrawn="1"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21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08764848-09F9-9FD7-1BD3-FBAD2C7FAE0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42913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8764848-09F9-9FD7-1BD3-FBAD2C7FAE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Advanta 20XX | Author | Department | YYYY-MM-DD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B10A8B-EA99-BB4E-19D5-A9E1AE499EE0}"/>
              </a:ext>
            </a:extLst>
          </p:cNvPr>
          <p:cNvSpPr txBox="1"/>
          <p:nvPr userDrawn="1"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16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E840E4A0-9455-2E5B-095C-266FF11689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82202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40E4A0-9455-2E5B-095C-266FF11689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size 32 pt, in case of single line heading, move subhead to the orange grid line</a:t>
            </a:r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Advanta 20XX | Author | Department | YYYY-MM-DD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A83BAE-973F-3D60-4EB4-3040EB853B2A}"/>
              </a:ext>
            </a:extLst>
          </p:cNvPr>
          <p:cNvSpPr txBox="1"/>
          <p:nvPr userDrawn="1"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orient="horz" pos="16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A40B3CE-5F7C-00C1-48F3-E18E34BF3A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93950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A40B3CE-5F7C-00C1-48F3-E18E34BF3A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size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Advanta 20XX | Author | Department | YYYY-MM-DD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7839D8F-D310-9EA1-0A9E-8A7C6DC3286D}"/>
              </a:ext>
            </a:extLst>
          </p:cNvPr>
          <p:cNvSpPr txBox="1"/>
          <p:nvPr userDrawn="1"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D0199863-34A3-5653-9DE2-DFB472ED836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50366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0199863-34A3-5653-9DE2-DFB472ED83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Advanta 20XX | Author | Department | YYYY-MM-DD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B10A8B-EA99-BB4E-19D5-A9E1AE499EE0}"/>
              </a:ext>
            </a:extLst>
          </p:cNvPr>
          <p:cNvSpPr txBox="1"/>
          <p:nvPr userDrawn="1"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13A40AC-D250-9FA6-EDE4-35894626ED9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0"/>
            </p:custDataLst>
            <p:extLst>
              <p:ext uri="{D42A27DB-BD31-4B8C-83A1-F6EECF244321}">
                <p14:modId xmlns:p14="http://schemas.microsoft.com/office/powerpoint/2010/main" val="1169223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1" imgW="306" imgH="306" progId="TCLayout.ActiveDocument.1">
                  <p:embed/>
                </p:oleObj>
              </mc:Choice>
              <mc:Fallback>
                <p:oleObj name="think-cell Slide" r:id="rId51" imgW="306" imgH="30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13A40AC-D250-9FA6-EDE4-35894626ED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Advanta 2023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719" r:id="rId2"/>
    <p:sldLayoutId id="2147483720" r:id="rId3"/>
    <p:sldLayoutId id="2147483807" r:id="rId4"/>
    <p:sldLayoutId id="2147483808" r:id="rId5"/>
    <p:sldLayoutId id="2147483809" r:id="rId6"/>
    <p:sldLayoutId id="2147483784" r:id="rId7"/>
    <p:sldLayoutId id="2147483785" r:id="rId8"/>
    <p:sldLayoutId id="2147483786" r:id="rId9"/>
    <p:sldLayoutId id="2147483802" r:id="rId10"/>
    <p:sldLayoutId id="2147483725" r:id="rId11"/>
    <p:sldLayoutId id="2147483726" r:id="rId12"/>
    <p:sldLayoutId id="2147483736" r:id="rId13"/>
    <p:sldLayoutId id="2147483803" r:id="rId14"/>
    <p:sldLayoutId id="2147483738" r:id="rId15"/>
    <p:sldLayoutId id="2147483744" r:id="rId16"/>
    <p:sldLayoutId id="2147483756" r:id="rId17"/>
    <p:sldLayoutId id="2147483830" r:id="rId18"/>
    <p:sldLayoutId id="2147483831" r:id="rId19"/>
    <p:sldLayoutId id="2147483832" r:id="rId20"/>
    <p:sldLayoutId id="2147483655" r:id="rId21"/>
    <p:sldLayoutId id="2147483677" r:id="rId22"/>
    <p:sldLayoutId id="2147483779" r:id="rId23"/>
    <p:sldLayoutId id="2147483709" r:id="rId24"/>
    <p:sldLayoutId id="2147483828" r:id="rId25"/>
    <p:sldLayoutId id="2147483829" r:id="rId26"/>
    <p:sldLayoutId id="2147483691" r:id="rId27"/>
    <p:sldLayoutId id="2147483780" r:id="rId28"/>
    <p:sldLayoutId id="2147483650" r:id="rId29"/>
    <p:sldLayoutId id="2147483665" r:id="rId30"/>
    <p:sldLayoutId id="2147483666" r:id="rId31"/>
    <p:sldLayoutId id="2147483697" r:id="rId32"/>
    <p:sldLayoutId id="2147483698" r:id="rId33"/>
    <p:sldLayoutId id="2147483652" r:id="rId34"/>
    <p:sldLayoutId id="2147483826" r:id="rId35"/>
    <p:sldLayoutId id="2147483827" r:id="rId36"/>
    <p:sldLayoutId id="2147483834" r:id="rId37"/>
    <p:sldLayoutId id="2147483694" r:id="rId38"/>
    <p:sldLayoutId id="2147483687" r:id="rId39"/>
    <p:sldLayoutId id="2147483833" r:id="rId40"/>
    <p:sldLayoutId id="2147483690" r:id="rId41"/>
    <p:sldLayoutId id="2147483681" r:id="rId42"/>
    <p:sldLayoutId id="2147483682" r:id="rId43"/>
    <p:sldLayoutId id="2147483711" r:id="rId44"/>
    <p:sldLayoutId id="2147483835" r:id="rId45"/>
    <p:sldLayoutId id="2147483836" r:id="rId46"/>
    <p:sldLayoutId id="2147483678" r:id="rId47"/>
    <p:sldLayoutId id="2147483837" r:id="rId4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41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42.xml"/><Relationship Id="rId5" Type="http://schemas.openxmlformats.org/officeDocument/2006/relationships/image" Target="../media/image16.png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4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5.xml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6.xml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8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4.xml"/><Relationship Id="rId5" Type="http://schemas.openxmlformats.org/officeDocument/2006/relationships/image" Target="../media/image9.jp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0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6.xml"/><Relationship Id="rId5" Type="http://schemas.openxmlformats.org/officeDocument/2006/relationships/image" Target="../media/image9.jpg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37.xml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38.xml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39.xml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40.xml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B08080DA-D416-E294-A4E1-F3FA20B30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56885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08080DA-D416-E294-A4E1-F3FA20B30A6B}"/>
                          </a:ext>
                          <a:ext uri="{C183D7F6-B498-43B3-948B-1728B52AA6E4}">
                            <adec:decorative xmlns:adec="http://schemas.microsoft.com/office/drawing/2017/decorative" val="1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A98F2D6B-6DEC-7CFF-07E8-830C303B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414464"/>
            <a:ext cx="11376788" cy="2462213"/>
          </a:xfrm>
        </p:spPr>
        <p:txBody>
          <a:bodyPr vert="horz"/>
          <a:lstStyle/>
          <a:p>
            <a:r>
              <a:rPr lang="en-GB" sz="8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Flower Classification using Deep Learning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02390CB1-E35A-7BBB-2A78-02238229D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162" y="3876677"/>
            <a:ext cx="9286875" cy="1930398"/>
          </a:xfrm>
        </p:spPr>
        <p:txBody>
          <a:bodyPr/>
          <a:lstStyle/>
          <a:p>
            <a:r>
              <a:rPr lang="en-US" dirty="0"/>
              <a:t>Intern Thira-Scheitzner Eduard-Paul</a:t>
            </a:r>
          </a:p>
          <a:p>
            <a:r>
              <a:rPr lang="en-US" dirty="0"/>
              <a:t>Mentor </a:t>
            </a:r>
            <a:r>
              <a:rPr lang="en-US" dirty="0" err="1"/>
              <a:t>Szakacs</a:t>
            </a:r>
            <a:r>
              <a:rPr lang="en-US" dirty="0"/>
              <a:t> Laszlo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D8B4E0-CA99-2CD6-12E6-BDEBFC5953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20777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71AF373-9993-6224-9DA6-DDB9E5BAC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71AF373-9993-6224-9DA6-DDB9E5BAC395}"/>
                          </a:ext>
                          <a:ext uri="{C183D7F6-B498-43B3-948B-1728B52AA6E4}">
                            <adec:decorative xmlns:adec="http://schemas.microsoft.com/office/drawing/2017/decorative" val="1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F8B9348-6FFA-7C4C-5140-BD5CD3CF1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Dataset 5</a:t>
            </a:r>
            <a:br>
              <a:rPr lang="en-US" noProof="0" dirty="0"/>
            </a:br>
            <a:endParaRPr lang="en-US" b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3B5CFA-CFBF-8D5A-7F86-FDD68AC6DF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AB7C05-EA27-FE45-E240-6CD3D9D252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71C6CC-08B2-7E90-0727-510D1BCF0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1014412"/>
            <a:ext cx="110109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87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71AF373-9993-6224-9DA6-DDB9E5BAC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71AF373-9993-6224-9DA6-DDB9E5BAC395}"/>
                          </a:ext>
                          <a:ext uri="{C183D7F6-B498-43B3-948B-1728B52AA6E4}">
                            <adec:decorative xmlns:adec="http://schemas.microsoft.com/office/drawing/2017/decorative" val="1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F8B9348-6FFA-7C4C-5140-BD5CD3CF1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397520"/>
            <a:ext cx="9863997" cy="576000"/>
          </a:xfrm>
        </p:spPr>
        <p:txBody>
          <a:bodyPr vert="horz"/>
          <a:lstStyle/>
          <a:p>
            <a:r>
              <a:rPr lang="en-US" dirty="0"/>
              <a:t>Dataset 6</a:t>
            </a:r>
            <a:br>
              <a:rPr lang="en-US" noProof="0" dirty="0"/>
            </a:br>
            <a:endParaRPr lang="en-US" b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3B5CFA-CFBF-8D5A-7F86-FDD68AC6DF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AB7C05-EA27-FE45-E240-6CD3D9D252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360A7B-4478-9678-F583-0AD089D1D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97742"/>
            <a:ext cx="12192000" cy="326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7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666AB-C5D7-E643-6FAA-D42032B15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448320"/>
            <a:ext cx="9863997" cy="576000"/>
          </a:xfrm>
        </p:spPr>
        <p:txBody>
          <a:bodyPr/>
          <a:lstStyle/>
          <a:p>
            <a:r>
              <a:rPr lang="en-US" dirty="0"/>
              <a:t>Dataset 7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87565-F721-98AF-392C-D45B7AE62D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C9A00-1DCC-3899-DBC7-4FC2054DC6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4B2A4D-3273-8C6B-C3CC-048FEB19A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852612"/>
            <a:ext cx="117157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0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0A60D96-9871-68F2-B094-12D1E63E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51568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A60D96-9871-68F2-B094-12D1E63E5715}"/>
                          </a:ext>
                          <a:ext uri="{C183D7F6-B498-43B3-948B-1728B52AA6E4}">
                            <adec:decorative xmlns:adec="http://schemas.microsoft.com/office/drawing/2017/decorative" val="1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DAF7FBC-BF8B-434F-C11C-EA9E118D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414464"/>
            <a:ext cx="11376788" cy="1231106"/>
          </a:xfrm>
        </p:spPr>
        <p:txBody>
          <a:bodyPr vert="horz"/>
          <a:lstStyle/>
          <a:p>
            <a:r>
              <a:rPr lang="en-US" dirty="0"/>
              <a:t>The Network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1EC2EEC-9ACF-21C0-C669-91EBA4376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163" y="3876677"/>
            <a:ext cx="6101398" cy="1930398"/>
          </a:xfrm>
        </p:spPr>
        <p:txBody>
          <a:bodyPr/>
          <a:lstStyle/>
          <a:p>
            <a:r>
              <a:rPr lang="en-US" dirty="0"/>
              <a:t>In the following slides I will present the network used in my project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3C5FE9-6743-EFA6-3730-267C2ABE83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40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92D9-5C5C-0929-E5B8-3A9E0809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1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A58118-0314-1E6F-99E8-7BDF10A0CE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0B685-BFC3-E3F2-D040-C51E2041F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82719-216E-76BA-F282-CD4F7C0F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883920"/>
            <a:ext cx="10515600" cy="542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7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0A60D96-9871-68F2-B094-12D1E63E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A60D96-9871-68F2-B094-12D1E63E5715}"/>
                          </a:ext>
                          <a:ext uri="{C183D7F6-B498-43B3-948B-1728B52AA6E4}">
                            <adec:decorative xmlns:adec="http://schemas.microsoft.com/office/drawing/2017/decorative" val="1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DAF7FBC-BF8B-434F-C11C-EA9E118D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414464"/>
            <a:ext cx="11376788" cy="3693319"/>
          </a:xfrm>
        </p:spPr>
        <p:txBody>
          <a:bodyPr vert="horz"/>
          <a:lstStyle/>
          <a:p>
            <a:r>
              <a:rPr lang="en-US" dirty="0"/>
              <a:t>Experiments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3C5FE9-6743-EFA6-3730-267C2ABE83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369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71AF373-9993-6224-9DA6-DDB9E5BAC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71AF373-9993-6224-9DA6-DDB9E5BAC395}"/>
                          </a:ext>
                          <a:ext uri="{C183D7F6-B498-43B3-948B-1728B52AA6E4}">
                            <adec:decorative xmlns:adec="http://schemas.microsoft.com/office/drawing/2017/decorative" val="1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F8B9348-6FFA-7C4C-5140-BD5CD3CF1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Experiments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3B5CFA-CFBF-8D5A-7F86-FDD68AC6DF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AB7C05-EA27-FE45-E240-6CD3D9D252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17FDA-FADA-AC09-81A2-86518FB1D0E4}"/>
              </a:ext>
            </a:extLst>
          </p:cNvPr>
          <p:cNvSpPr txBox="1"/>
          <p:nvPr/>
        </p:nvSpPr>
        <p:spPr>
          <a:xfrm>
            <a:off x="640080" y="1635760"/>
            <a:ext cx="9326880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In this project, there were countless experiments that have been done.</a:t>
            </a:r>
          </a:p>
          <a:p>
            <a:pPr algn="l"/>
            <a:endParaRPr lang="en-US" sz="2400" dirty="0">
              <a:solidFill>
                <a:schemeClr val="tx1"/>
              </a:solidFill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I have tried subtracting 2 layers and adding a bigger stride to certain convolutional layers but there were no positive changes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I have also tried changing the optimizer for the model which has drastically improved the performance of our model.</a:t>
            </a:r>
          </a:p>
          <a:p>
            <a:pPr algn="l"/>
            <a:endParaRPr lang="en-US" sz="2400" dirty="0">
              <a:solidFill>
                <a:schemeClr val="tx1"/>
              </a:solidFill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Another significant change was the relabeling of the data which was faulty at best</a:t>
            </a:r>
            <a:endParaRPr lang="en-GB" sz="2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525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71AF373-9993-6224-9DA6-DDB9E5BAC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71AF373-9993-6224-9DA6-DDB9E5BAC395}"/>
                          </a:ext>
                          <a:ext uri="{C183D7F6-B498-43B3-948B-1728B52AA6E4}">
                            <adec:decorative xmlns:adec="http://schemas.microsoft.com/office/drawing/2017/decorative" val="1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F8B9348-6FFA-7C4C-5140-BD5CD3CF1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Results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3B5CFA-CFBF-8D5A-7F86-FDD68AC6DF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AB7C05-EA27-FE45-E240-6CD3D9D252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6677C-2ED6-F1F4-C466-2032A563B699}"/>
              </a:ext>
            </a:extLst>
          </p:cNvPr>
          <p:cNvSpPr txBox="1"/>
          <p:nvPr/>
        </p:nvSpPr>
        <p:spPr>
          <a:xfrm>
            <a:off x="589280" y="1656080"/>
            <a:ext cx="1011936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After a training period of 30 epochs, the model achieved an accuracy of 87.5% on the training set.</a:t>
            </a:r>
          </a:p>
          <a:p>
            <a:pPr algn="l"/>
            <a:endParaRPr lang="en-US" sz="2400" dirty="0">
              <a:solidFill>
                <a:schemeClr val="tx1"/>
              </a:solidFill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Unfortunately I could not run the accuracy on the dev and the test set</a:t>
            </a:r>
            <a:endParaRPr lang="en-GB" sz="2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49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0A60D96-9871-68F2-B094-12D1E63E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A60D96-9871-68F2-B094-12D1E63E5715}"/>
                          </a:ext>
                          <a:ext uri="{C183D7F6-B498-43B3-948B-1728B52AA6E4}">
                            <adec:decorative xmlns:adec="http://schemas.microsoft.com/office/drawing/2017/decorative" val="1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DAF7FBC-BF8B-434F-C11C-EA9E118D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414464"/>
            <a:ext cx="11376788" cy="1231106"/>
          </a:xfrm>
        </p:spPr>
        <p:txBody>
          <a:bodyPr vert="horz"/>
          <a:lstStyle/>
          <a:p>
            <a:r>
              <a:rPr lang="en-US" dirty="0"/>
              <a:t>Challenges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1EC2EEC-9ACF-21C0-C669-91EBA4376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163" y="3876677"/>
            <a:ext cx="6101398" cy="1930398"/>
          </a:xfrm>
        </p:spPr>
        <p:txBody>
          <a:bodyPr/>
          <a:lstStyle/>
          <a:p>
            <a:r>
              <a:rPr lang="en-US" noProof="0" dirty="0"/>
              <a:t>Along the way of this project, there were some hiccups that must have been overcome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3C5FE9-6743-EFA6-3730-267C2ABE83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15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71AF373-9993-6224-9DA6-DDB9E5BAC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71AF373-9993-6224-9DA6-DDB9E5BAC395}"/>
                          </a:ext>
                          <a:ext uri="{C183D7F6-B498-43B3-948B-1728B52AA6E4}">
                            <adec:decorative xmlns:adec="http://schemas.microsoft.com/office/drawing/2017/decorative" val="1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F8B9348-6FFA-7C4C-5140-BD5CD3CF1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Challenges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3B5CFA-CFBF-8D5A-7F86-FDD68AC6DF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AB7C05-EA27-FE45-E240-6CD3D9D252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6677C-2ED6-F1F4-C466-2032A563B699}"/>
              </a:ext>
            </a:extLst>
          </p:cNvPr>
          <p:cNvSpPr txBox="1"/>
          <p:nvPr/>
        </p:nvSpPr>
        <p:spPr>
          <a:xfrm>
            <a:off x="589280" y="1656080"/>
            <a:ext cx="1011936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</a:rPr>
              <a:t>The main challenges of this project were:</a:t>
            </a:r>
          </a:p>
          <a:p>
            <a:pPr algn="l"/>
            <a:r>
              <a:rPr lang="en-US" sz="3200" dirty="0">
                <a:solidFill>
                  <a:schemeClr val="tx1"/>
                </a:solidFill>
              </a:rPr>
              <a:t>The mislabeling of the dataset</a:t>
            </a:r>
          </a:p>
          <a:p>
            <a:pPr algn="l"/>
            <a:r>
              <a:rPr lang="en-US" sz="3200" dirty="0">
                <a:solidFill>
                  <a:schemeClr val="tx1"/>
                </a:solidFill>
              </a:rPr>
              <a:t>Not using the proper optimize</a:t>
            </a:r>
          </a:p>
          <a:p>
            <a:pPr algn="l"/>
            <a:r>
              <a:rPr lang="en-US" sz="3200" dirty="0">
                <a:solidFill>
                  <a:schemeClr val="tx1"/>
                </a:solidFill>
              </a:rPr>
              <a:t>The poor time management on my part</a:t>
            </a:r>
            <a:endParaRPr lang="en-GB" sz="32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00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5D55305-B453-537D-6BF7-2D6FD1B4A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088189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5D55305-B453-537D-6BF7-2D6FD1B4ABB9}"/>
                          </a:ext>
                          <a:ext uri="{C183D7F6-B498-43B3-948B-1728B52AA6E4}">
                            <adec:decorative xmlns:adec="http://schemas.microsoft.com/office/drawing/2017/decorative" val="1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C481070-28F2-83E8-2727-1D33E2429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4023840"/>
            <a:ext cx="9287638" cy="738664"/>
          </a:xfrm>
        </p:spPr>
        <p:txBody>
          <a:bodyPr vert="horz"/>
          <a:lstStyle/>
          <a:p>
            <a:r>
              <a:rPr lang="en-US" dirty="0"/>
              <a:t>What is Deep Learning?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A933EF8-AC11-6C0A-B889-1EF0C15EA7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162" y="4762504"/>
            <a:ext cx="11496358" cy="1658616"/>
          </a:xfrm>
        </p:spPr>
        <p:txBody>
          <a:bodyPr/>
          <a:lstStyle/>
          <a:p>
            <a:r>
              <a:rPr lang="en-GB" dirty="0"/>
              <a:t>Deep Learning is a way of teaching a machine what comes naturally to us humans. The primary way in which a machine learns is through a myriad of examples. This technology is the basis of self-driven cars and image classification software. In Machine learning, there is no need for millions of samples to learn to distinguish between a stop sign and a person. On the other hand, Deep Learning software requires many examples in order to be properly trained.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70973-1749-3F5A-FD50-B66DE42C34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10" name="Bildplatzhalter 6" descr="A group of employees sitting on a bench looking at a computer">
            <a:extLst>
              <a:ext uri="{FF2B5EF4-FFF2-40B4-BE49-F238E27FC236}">
                <a16:creationId xmlns:a16="http://schemas.microsoft.com/office/drawing/2014/main" id="{C5A1E500-9966-971B-472F-7CBFF6A3309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/>
          <a:srcRect t="14009" b="42925"/>
          <a:stretch/>
        </p:blipFill>
        <p:spPr>
          <a:xfrm>
            <a:off x="0" y="0"/>
            <a:ext cx="12192000" cy="3502025"/>
          </a:xfrm>
        </p:spPr>
      </p:pic>
    </p:spTree>
    <p:extLst>
      <p:ext uri="{BB962C8B-B14F-4D97-AF65-F5344CB8AC3E}">
        <p14:creationId xmlns:p14="http://schemas.microsoft.com/office/powerpoint/2010/main" val="2009981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0A60D96-9871-68F2-B094-12D1E63E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A60D96-9871-68F2-B094-12D1E63E5715}"/>
                          </a:ext>
                          <a:ext uri="{C183D7F6-B498-43B3-948B-1728B52AA6E4}">
                            <adec:decorative xmlns:adec="http://schemas.microsoft.com/office/drawing/2017/decorative" val="1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DAF7FBC-BF8B-434F-C11C-EA9E118D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414464"/>
            <a:ext cx="11376788" cy="1231106"/>
          </a:xfrm>
        </p:spPr>
        <p:txBody>
          <a:bodyPr vert="horz"/>
          <a:lstStyle/>
          <a:p>
            <a:r>
              <a:rPr lang="en-US" dirty="0"/>
              <a:t>Conclusions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3C5FE9-6743-EFA6-3730-267C2ABE83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727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71AF373-9993-6224-9DA6-DDB9E5BAC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71AF373-9993-6224-9DA6-DDB9E5BAC395}"/>
                          </a:ext>
                          <a:ext uri="{C183D7F6-B498-43B3-948B-1728B52AA6E4}">
                            <adec:decorative xmlns:adec="http://schemas.microsoft.com/office/drawing/2017/decorative" val="1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F8B9348-6FFA-7C4C-5140-BD5CD3CF1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Conclusions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3B5CFA-CFBF-8D5A-7F86-FDD68AC6DF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AB7C05-EA27-FE45-E240-6CD3D9D252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6677C-2ED6-F1F4-C466-2032A563B699}"/>
              </a:ext>
            </a:extLst>
          </p:cNvPr>
          <p:cNvSpPr txBox="1"/>
          <p:nvPr/>
        </p:nvSpPr>
        <p:spPr>
          <a:xfrm>
            <a:off x="589280" y="1656080"/>
            <a:ext cx="1011936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Although the accuracy was quite low and the loss was extremely high I do think that the project could be improved in the future by: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Using a bigger dataset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Training it for longer periods of time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Building a deeper </a:t>
            </a:r>
            <a:r>
              <a:rPr lang="en-US" sz="2400">
                <a:solidFill>
                  <a:schemeClr val="tx1"/>
                </a:solidFill>
              </a:rPr>
              <a:t>more complex CNN</a:t>
            </a:r>
            <a:endParaRPr lang="en-GB" sz="2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1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0A60D96-9871-68F2-B094-12D1E63E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42786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A60D96-9871-68F2-B094-12D1E63E5715}"/>
                          </a:ext>
                          <a:ext uri="{C183D7F6-B498-43B3-948B-1728B52AA6E4}">
                            <adec:decorative xmlns:adec="http://schemas.microsoft.com/office/drawing/2017/decorative" val="1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DAF7FBC-BF8B-434F-C11C-EA9E118D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414464"/>
            <a:ext cx="11376788" cy="2462213"/>
          </a:xfrm>
        </p:spPr>
        <p:txBody>
          <a:bodyPr vert="horz"/>
          <a:lstStyle/>
          <a:p>
            <a:r>
              <a:rPr lang="en-US" dirty="0"/>
              <a:t>Image </a:t>
            </a:r>
            <a:br>
              <a:rPr lang="en-US" dirty="0"/>
            </a:br>
            <a:r>
              <a:rPr lang="en-US" dirty="0"/>
              <a:t>Classification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1EC2EEC-9ACF-21C0-C669-91EBA4376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163" y="3876676"/>
            <a:ext cx="6467158" cy="2434123"/>
          </a:xfrm>
        </p:spPr>
        <p:txBody>
          <a:bodyPr/>
          <a:lstStyle/>
          <a:p>
            <a:r>
              <a:rPr lang="en-US" noProof="0" dirty="0"/>
              <a:t>Is a part of Machine Learning in which we teach the computer to classify certain images with labels based on what a human would do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3C5FE9-6743-EFA6-3730-267C2ABE83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0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5D55305-B453-537D-6BF7-2D6FD1B4A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5D55305-B453-537D-6BF7-2D6FD1B4ABB9}"/>
                          </a:ext>
                          <a:ext uri="{C183D7F6-B498-43B3-948B-1728B52AA6E4}">
                            <adec:decorative xmlns:adec="http://schemas.microsoft.com/office/drawing/2017/decorative" val="1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C481070-28F2-83E8-2727-1D33E2429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4023840"/>
            <a:ext cx="9287638" cy="738664"/>
          </a:xfrm>
        </p:spPr>
        <p:txBody>
          <a:bodyPr vert="horz"/>
          <a:lstStyle/>
          <a:p>
            <a:r>
              <a:rPr lang="en-US" dirty="0"/>
              <a:t>The Dataset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A933EF8-AC11-6C0A-B889-1EF0C15EA7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162" y="4762504"/>
            <a:ext cx="11496358" cy="1658616"/>
          </a:xfrm>
        </p:spPr>
        <p:txBody>
          <a:bodyPr/>
          <a:lstStyle/>
          <a:p>
            <a:r>
              <a:rPr lang="en-US" dirty="0"/>
              <a:t>In this project, I </a:t>
            </a:r>
            <a:r>
              <a:rPr lang="en-GB" dirty="0"/>
              <a:t>trained my model to distinguish and separate flowers into 5 </a:t>
            </a:r>
            <a:r>
              <a:rPr lang="en-US" dirty="0"/>
              <a:t>classes (Tulip, Sunflower Lilly, Orchid and Lotus). In the following slides, I will go in-depth about my dataset.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70973-1749-3F5A-FD50-B66DE42C34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Advanta 20XX | Author | Department | YYYY-MM-DD</a:t>
            </a:r>
          </a:p>
        </p:txBody>
      </p:sp>
      <p:pic>
        <p:nvPicPr>
          <p:cNvPr id="10" name="Bildplatzhalter 6" descr="A group of employees sitting on a bench looking at a computer">
            <a:extLst>
              <a:ext uri="{FF2B5EF4-FFF2-40B4-BE49-F238E27FC236}">
                <a16:creationId xmlns:a16="http://schemas.microsoft.com/office/drawing/2014/main" id="{C5A1E500-9966-971B-472F-7CBFF6A3309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/>
          <a:srcRect t="14009" b="42925"/>
          <a:stretch/>
        </p:blipFill>
        <p:spPr>
          <a:xfrm>
            <a:off x="0" y="0"/>
            <a:ext cx="12192000" cy="3502025"/>
          </a:xfrm>
        </p:spPr>
      </p:pic>
    </p:spTree>
    <p:extLst>
      <p:ext uri="{BB962C8B-B14F-4D97-AF65-F5344CB8AC3E}">
        <p14:creationId xmlns:p14="http://schemas.microsoft.com/office/powerpoint/2010/main" val="613145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71AF373-9993-6224-9DA6-DDB9E5BAC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80129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71AF373-9993-6224-9DA6-DDB9E5BAC395}"/>
                          </a:ext>
                          <a:ext uri="{C183D7F6-B498-43B3-948B-1728B52AA6E4}">
                            <adec:decorative xmlns:adec="http://schemas.microsoft.com/office/drawing/2017/decorative" val="1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F8B9348-6FFA-7C4C-5140-BD5CD3CF1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Dataset 1</a:t>
            </a:r>
            <a:br>
              <a:rPr lang="en-US" noProof="0" dirty="0"/>
            </a:br>
            <a:endParaRPr lang="en-US" b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3B5CFA-CFBF-8D5A-7F86-FDD68AC6DF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AB7C05-EA27-FE45-E240-6CD3D9D252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F4BD03-DD8F-6CCE-6B98-EFB4F3604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" y="833120"/>
            <a:ext cx="11399520" cy="551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53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71AF373-9993-6224-9DA6-DDB9E5BAC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71AF373-9993-6224-9DA6-DDB9E5BAC395}"/>
                          </a:ext>
                          <a:ext uri="{C183D7F6-B498-43B3-948B-1728B52AA6E4}">
                            <adec:decorative xmlns:adec="http://schemas.microsoft.com/office/drawing/2017/decorative" val="1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F8B9348-6FFA-7C4C-5140-BD5CD3CF1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Dataset 2</a:t>
            </a:r>
            <a:br>
              <a:rPr lang="en-US" noProof="0" dirty="0"/>
            </a:br>
            <a:endParaRPr lang="en-US" b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3B5CFA-CFBF-8D5A-7F86-FDD68AC6DF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AB7C05-EA27-FE45-E240-6CD3D9D252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76CD9D-7066-9641-1460-5BC50826C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00" y="1054800"/>
            <a:ext cx="11370438" cy="546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76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FE06-E390-A5FB-80B0-DAD0F307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8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B25987-F220-4A22-3109-A410F59CDA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7504F0-AF86-1B5F-9526-D6953014E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8EBB72-0FBF-2A0D-DDC9-2E72DC834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" y="782320"/>
            <a:ext cx="10891520" cy="542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08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71AF373-9993-6224-9DA6-DDB9E5BAC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71AF373-9993-6224-9DA6-DDB9E5BAC395}"/>
                          </a:ext>
                          <a:ext uri="{C183D7F6-B498-43B3-948B-1728B52AA6E4}">
                            <adec:decorative xmlns:adec="http://schemas.microsoft.com/office/drawing/2017/decorative" val="1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F8B9348-6FFA-7C4C-5140-BD5CD3CF1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Dataset 3</a:t>
            </a:r>
            <a:br>
              <a:rPr lang="en-US" noProof="0" dirty="0"/>
            </a:br>
            <a:endParaRPr lang="en-US" b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3B5CFA-CFBF-8D5A-7F86-FDD68AC6DF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AB7C05-EA27-FE45-E240-6CD3D9D252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F2687-C9F3-5F5C-81D0-8DAC4B3CC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" y="1281112"/>
            <a:ext cx="119538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7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71AF373-9993-6224-9DA6-DDB9E5BAC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71AF373-9993-6224-9DA6-DDB9E5BAC395}"/>
                          </a:ext>
                          <a:ext uri="{C183D7F6-B498-43B3-948B-1728B52AA6E4}">
                            <adec:decorative xmlns:adec="http://schemas.microsoft.com/office/drawing/2017/decorative" val="1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F8B9348-6FFA-7C4C-5140-BD5CD3CF1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Dataset 4</a:t>
            </a:r>
            <a:br>
              <a:rPr lang="en-US" noProof="0" dirty="0"/>
            </a:br>
            <a:endParaRPr lang="en-US" b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3B5CFA-CFBF-8D5A-7F86-FDD68AC6DF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AB7C05-EA27-FE45-E240-6CD3D9D252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Advanta 20XX | Author | Department | YYYY-MM-DD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487FA5-964B-FBC8-00E5-D2B4FF350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" y="1338262"/>
            <a:ext cx="119538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575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deb55b3a-33d8-40d4-a2a5-00d73ccd4da4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iemens Advanta 2023">
  <a:themeElements>
    <a:clrScheme name="Siemens_Advanta_Colors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E6E65F"/>
      </a:accent2>
      <a:accent3>
        <a:srgbClr val="00C1B6"/>
      </a:accent3>
      <a:accent4>
        <a:srgbClr val="00D7A0"/>
      </a:accent4>
      <a:accent5>
        <a:srgbClr val="00BED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_Advanta_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Siemens Advanta Green | 230 230 95">
      <a:srgbClr val="E6E65F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White">
      <a:srgbClr val="FFFFFF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mens Advanta_Master_v1.pptx" id="{0BEE99C9-5919-4892-BEB8-6387CB4793B1}" vid="{8597CB64-FCFC-4EAA-85D1-4FB0FAA51C2C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77B4C6CE968484D9D5669378175B31B" ma:contentTypeVersion="19" ma:contentTypeDescription="Create a new document." ma:contentTypeScope="" ma:versionID="571cb81a9bc205d7397c605c28855a9c">
  <xsd:schema xmlns:xsd="http://www.w3.org/2001/XMLSchema" xmlns:xs="http://www.w3.org/2001/XMLSchema" xmlns:p="http://schemas.microsoft.com/office/2006/metadata/properties" xmlns:ns2="56810815-8df0-4f10-8da7-34164765fbe3" xmlns:ns3="e432299b-0947-4c77-8130-d987dcad5a77" xmlns:ns4="dff67d57-33c4-4b7d-8668-5a93b2c7a818" targetNamespace="http://schemas.microsoft.com/office/2006/metadata/properties" ma:root="true" ma:fieldsID="aa6554763eeae0b147a284ecc48064e2" ns2:_="" ns3:_="" ns4:_="">
    <xsd:import namespace="56810815-8df0-4f10-8da7-34164765fbe3"/>
    <xsd:import namespace="e432299b-0947-4c77-8130-d987dcad5a77"/>
    <xsd:import namespace="dff67d57-33c4-4b7d-8668-5a93b2c7a81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Location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810815-8df0-4f10-8da7-34164765fbe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5" nillable="true" ma:displayName="Taxonomy Catch All Column" ma:hidden="true" ma:list="{0dec26c7-84e9-45c8-b5f1-c11e8e0f6a9b}" ma:internalName="TaxCatchAll" ma:showField="CatchAllData" ma:web="dff67d57-33c4-4b7d-8668-5a93b2c7a81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32299b-0947-4c77-8130-d987dcad5a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Bildmarkierungen" ma:readOnly="false" ma:fieldId="{5cf76f15-5ced-4ddc-b409-7134ff3c332f}" ma:taxonomyMulti="true" ma:sspId="e63edab7-d5f1-4c02-989a-0e8ed7c6c3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f67d57-33c4-4b7d-8668-5a93b2c7a81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7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/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0C0B67B6-5981-4F76-8A9B-F659C0504A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810815-8df0-4f10-8da7-34164765fbe3"/>
    <ds:schemaRef ds:uri="e432299b-0947-4c77-8130-d987dcad5a77"/>
    <ds:schemaRef ds:uri="dff67d57-33c4-4b7d-8668-5a93b2c7a8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FCD20B-A7FF-4B71-9E22-26FFFC2547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FFE62C-0BD4-4B06-B947-5810EEB69A85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Siemens Advanta_Master_v1</Template>
  <TotalTime>166</TotalTime>
  <Words>686</Words>
  <Application>Microsoft Office PowerPoint</Application>
  <PresentationFormat>Widescreen</PresentationFormat>
  <Paragraphs>79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Siemens Advanta 2023</vt:lpstr>
      <vt:lpstr>think-cell Slide</vt:lpstr>
      <vt:lpstr>Flower Classification using Deep Learning</vt:lpstr>
      <vt:lpstr>What is Deep Learning?</vt:lpstr>
      <vt:lpstr>Image  Classification</vt:lpstr>
      <vt:lpstr>The Dataset</vt:lpstr>
      <vt:lpstr>Dataset 1 </vt:lpstr>
      <vt:lpstr>Dataset 2 </vt:lpstr>
      <vt:lpstr>Dataset 8</vt:lpstr>
      <vt:lpstr>Dataset 3 </vt:lpstr>
      <vt:lpstr>Dataset 4 </vt:lpstr>
      <vt:lpstr>Dataset 5 </vt:lpstr>
      <vt:lpstr>Dataset 6 </vt:lpstr>
      <vt:lpstr>Dataset 7</vt:lpstr>
      <vt:lpstr>The Network</vt:lpstr>
      <vt:lpstr>Network 1</vt:lpstr>
      <vt:lpstr>Experiments and Results</vt:lpstr>
      <vt:lpstr>Experiments</vt:lpstr>
      <vt:lpstr>Results</vt:lpstr>
      <vt:lpstr>Challenges</vt:lpstr>
      <vt:lpstr>Challenges</vt:lpstr>
      <vt:lpstr>Conclusions</vt:lpstr>
      <vt:lpstr>Conclusions</vt:lpstr>
    </vt:vector>
  </TitlesOfParts>
  <Company>evosoft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Headline, Arial Bold  and Regular, 80 pt</dc:title>
  <dc:creator>Mathe, Izabella Magdolna (ADV D EU RO PAD)</dc:creator>
  <cp:keywords>Template</cp:keywords>
  <dc:description>Version 2.0_x000d_
July 2023</dc:description>
  <cp:lastModifiedBy>Thira Scheitzner Eduard Paul</cp:lastModifiedBy>
  <cp:revision>3</cp:revision>
  <dcterms:created xsi:type="dcterms:W3CDTF">2023-08-23T12:15:01Z</dcterms:created>
  <dcterms:modified xsi:type="dcterms:W3CDTF">2023-09-27T17:18:04Z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2023-07-20T13:17:58Z</vt:lpwstr>
  </property>
  <property fmtid="{D5CDD505-2E9C-101B-9397-08002B2CF9AE}" pid="6" name="MSIP_Label_9d258917-277f-42cd-a3cd-14c4e9ee58bc_Method">
    <vt:lpwstr>Privileged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d94511c3-b617-4c58-9d08-fc1935ec365f</vt:lpwstr>
  </property>
  <property fmtid="{D5CDD505-2E9C-101B-9397-08002B2CF9AE}" pid="10" name="MSIP_Label_9d258917-277f-42cd-a3cd-14c4e9ee58bc_ContentBits">
    <vt:lpwstr>0</vt:lpwstr>
  </property>
  <property fmtid="{D5CDD505-2E9C-101B-9397-08002B2CF9AE}" pid="11" name="Document_Confidentiality">
    <vt:lpwstr>Restricted</vt:lpwstr>
  </property>
</Properties>
</file>